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urse Registration App"/>
          <p:cNvSpPr txBox="1"/>
          <p:nvPr>
            <p:ph type="ctrTitle"/>
          </p:nvPr>
        </p:nvSpPr>
        <p:spPr>
          <a:xfrm>
            <a:off x="1177611" y="955595"/>
            <a:ext cx="10464801" cy="3302001"/>
          </a:xfrm>
          <a:prstGeom prst="rect">
            <a:avLst/>
          </a:prstGeom>
        </p:spPr>
        <p:txBody>
          <a:bodyPr anchor="ctr"/>
          <a:lstStyle>
            <a:lvl1pPr>
              <a:defRPr sz="7000"/>
            </a:lvl1pPr>
          </a:lstStyle>
          <a:p>
            <a:pPr/>
            <a:r>
              <a:t>Course Registration App</a:t>
            </a:r>
          </a:p>
        </p:txBody>
      </p:sp>
      <p:sp>
        <p:nvSpPr>
          <p:cNvPr id="120" name="CSCI 3130 Group 12"/>
          <p:cNvSpPr txBox="1"/>
          <p:nvPr>
            <p:ph type="subTitle" sz="quarter" idx="1"/>
          </p:nvPr>
        </p:nvSpPr>
        <p:spPr>
          <a:xfrm>
            <a:off x="1270000" y="4017358"/>
            <a:ext cx="10464800" cy="1130301"/>
          </a:xfrm>
          <a:prstGeom prst="rect">
            <a:avLst/>
          </a:prstGeom>
        </p:spPr>
        <p:txBody>
          <a:bodyPr/>
          <a:lstStyle/>
          <a:p>
            <a:pPr/>
            <a:r>
              <a:t>CSCI 3130 Group 12</a:t>
            </a:r>
          </a:p>
        </p:txBody>
      </p:sp>
      <p:sp>
        <p:nvSpPr>
          <p:cNvPr id="121" name="Peter Chartier,…"/>
          <p:cNvSpPr txBox="1"/>
          <p:nvPr/>
        </p:nvSpPr>
        <p:spPr>
          <a:xfrm>
            <a:off x="3646967" y="5733575"/>
            <a:ext cx="5526089" cy="397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457200">
              <a:defRPr b="0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Peter Chartier, </a:t>
            </a:r>
          </a:p>
          <a:p>
            <a:pPr defTabSz="457200">
              <a:defRPr b="0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Bin He, </a:t>
            </a:r>
          </a:p>
          <a:p>
            <a:pPr defTabSz="457200">
              <a:defRPr b="0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Mao Zheng, </a:t>
            </a:r>
          </a:p>
          <a:p>
            <a:pPr defTabSz="457200">
              <a:defRPr b="0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Xiaoze Xia,</a:t>
            </a:r>
          </a:p>
          <a:p>
            <a:pPr defTabSz="457200">
              <a:defRPr b="0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Chasteen Redondo, </a:t>
            </a:r>
          </a:p>
          <a:p>
            <a:pPr defTabSz="457200">
              <a:defRPr b="0"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Jon MacDonald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y time sche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Day time schedule</a:t>
            </a:r>
          </a:p>
        </p:txBody>
      </p:sp>
      <p:sp>
        <p:nvSpPr>
          <p:cNvPr id="164" name="批准"/>
          <p:cNvSpPr/>
          <p:nvPr/>
        </p:nvSpPr>
        <p:spPr>
          <a:xfrm>
            <a:off x="163759" y="847073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5" name="Screen Shot 2018-07-24 at 11.07.37 PM.png" descr="Screen Shot 2018-07-24 at 11.07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830" y="3304499"/>
            <a:ext cx="6240503" cy="4168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cat.png" descr="ca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3831" y="574144"/>
            <a:ext cx="3657601" cy="7581901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me conflict warning"/>
          <p:cNvSpPr txBox="1"/>
          <p:nvPr/>
        </p:nvSpPr>
        <p:spPr>
          <a:xfrm>
            <a:off x="2903778" y="4397796"/>
            <a:ext cx="7197244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Time conflict warning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me Conflict"/>
          <p:cNvSpPr txBox="1"/>
          <p:nvPr>
            <p:ph type="title"/>
          </p:nvPr>
        </p:nvSpPr>
        <p:spPr>
          <a:xfrm>
            <a:off x="533400" y="368300"/>
            <a:ext cx="5334000" cy="39878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Time Conflict  </a:t>
            </a:r>
          </a:p>
        </p:txBody>
      </p:sp>
      <p:pic>
        <p:nvPicPr>
          <p:cNvPr id="171" name="tiii.png" descr="tii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5769" y="1799017"/>
            <a:ext cx="2814736" cy="5743199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2" name="timw.png" descr="tim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3403" y="1778054"/>
            <a:ext cx="2791631" cy="574319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3" name="圆角矩形"/>
          <p:cNvSpPr/>
          <p:nvPr/>
        </p:nvSpPr>
        <p:spPr>
          <a:xfrm>
            <a:off x="6824439" y="4440168"/>
            <a:ext cx="1286872" cy="619265"/>
          </a:xfrm>
          <a:prstGeom prst="roundRect">
            <a:avLst>
              <a:gd name="adj" fmla="val 50000"/>
            </a:avLst>
          </a:prstGeom>
          <a:ln w="50800">
            <a:solidFill>
              <a:srgbClr val="E71E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圆角矩形"/>
          <p:cNvSpPr/>
          <p:nvPr/>
        </p:nvSpPr>
        <p:spPr>
          <a:xfrm>
            <a:off x="10037539" y="4395321"/>
            <a:ext cx="1286872" cy="619265"/>
          </a:xfrm>
          <a:prstGeom prst="roundRect">
            <a:avLst>
              <a:gd name="adj" fmla="val 50000"/>
            </a:avLst>
          </a:prstGeom>
          <a:ln w="50800">
            <a:solidFill>
              <a:srgbClr val="FF2600">
                <a:alpha val="7810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5" name="Screen Shot 2018-07-25 at 3.35.07 PM.png" descr="Screen Shot 2018-07-25 at 3.35.0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250" y="4306966"/>
            <a:ext cx="5983419" cy="263993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批准"/>
          <p:cNvSpPr/>
          <p:nvPr/>
        </p:nvSpPr>
        <p:spPr>
          <a:xfrm>
            <a:off x="36759" y="2044212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me Conflict"/>
          <p:cNvSpPr txBox="1"/>
          <p:nvPr>
            <p:ph type="title"/>
          </p:nvPr>
        </p:nvSpPr>
        <p:spPr>
          <a:xfrm>
            <a:off x="533400" y="368300"/>
            <a:ext cx="5334000" cy="39878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Time Conflict  </a:t>
            </a:r>
          </a:p>
        </p:txBody>
      </p:sp>
      <p:pic>
        <p:nvPicPr>
          <p:cNvPr id="179" name="timw.png" descr="tim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9775" y="1329563"/>
            <a:ext cx="3448455" cy="709447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80" name="Screen Shot 2018-07-25 at 3.35.07 PM.png" descr="Screen Shot 2018-07-25 at 3.35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650" y="4620490"/>
            <a:ext cx="6942322" cy="306301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批准"/>
          <p:cNvSpPr/>
          <p:nvPr/>
        </p:nvSpPr>
        <p:spPr>
          <a:xfrm>
            <a:off x="36759" y="2044212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2" name="confl.png" descr="conf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7741" y="981633"/>
            <a:ext cx="3762546" cy="779033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3" name="线条"/>
          <p:cNvSpPr/>
          <p:nvPr/>
        </p:nvSpPr>
        <p:spPr>
          <a:xfrm flipV="1">
            <a:off x="8180105" y="6586806"/>
            <a:ext cx="2894329" cy="1936534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线条"/>
          <p:cNvSpPr/>
          <p:nvPr/>
        </p:nvSpPr>
        <p:spPr>
          <a:xfrm>
            <a:off x="6843168" y="6158457"/>
            <a:ext cx="2536096" cy="929769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whole" bldLvl="1" animBg="1" rev="0" advAuto="0" spid="182" grpId="3"/>
      <p:bldP build="whole" bldLvl="1" animBg="1" rev="0" advAuto="0" spid="184" grpId="4"/>
      <p:bldP build="whole" bldLvl="1" animBg="1" rev="0" advAuto="0" spid="18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og out from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Log out from app</a:t>
            </a:r>
          </a:p>
        </p:txBody>
      </p:sp>
      <p:pic>
        <p:nvPicPr>
          <p:cNvPr id="187" name="Screen Shot 2018-07-24 at 10.49.19 PM.png" descr="Screen Shot 2018-07-24 at 10.4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66" y="3963902"/>
            <a:ext cx="6511068" cy="411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8-07-24 at 10.21.58 PM.png" descr="Screen Shot 2018-07-24 at 10.21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6976" y="1098550"/>
            <a:ext cx="3746501" cy="75565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9" name="批准"/>
          <p:cNvSpPr/>
          <p:nvPr/>
        </p:nvSpPr>
        <p:spPr>
          <a:xfrm>
            <a:off x="151278" y="884514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箭头 11"/>
          <p:cNvSpPr/>
          <p:nvPr/>
        </p:nvSpPr>
        <p:spPr>
          <a:xfrm>
            <a:off x="8127734" y="6695901"/>
            <a:ext cx="844692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dditional functionalities"/>
          <p:cNvSpPr txBox="1"/>
          <p:nvPr/>
        </p:nvSpPr>
        <p:spPr>
          <a:xfrm>
            <a:off x="2954057" y="4478872"/>
            <a:ext cx="7096685" cy="79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4600"/>
              <a:t>Additional functionalities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mail notification"/>
          <p:cNvSpPr txBox="1"/>
          <p:nvPr/>
        </p:nvSpPr>
        <p:spPr>
          <a:xfrm>
            <a:off x="1014574" y="1002593"/>
            <a:ext cx="3596603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Email notification</a:t>
            </a: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147" y="2067466"/>
            <a:ext cx="3379756" cy="692849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6" name="圆角矩形"/>
          <p:cNvSpPr/>
          <p:nvPr/>
        </p:nvSpPr>
        <p:spPr>
          <a:xfrm>
            <a:off x="3419899" y="6952383"/>
            <a:ext cx="1272585" cy="517020"/>
          </a:xfrm>
          <a:prstGeom prst="roundRect">
            <a:avLst>
              <a:gd name="adj" fmla="val 50000"/>
            </a:avLst>
          </a:prstGeom>
          <a:ln w="50800">
            <a:solidFill>
              <a:srgbClr val="E71E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7" name="屏幕快照 2018-07-25 17.25.27.png" descr="屏幕快照 2018-07-25 17.2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6738" y="3364004"/>
            <a:ext cx="11673374" cy="4907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线条"/>
          <p:cNvSpPr/>
          <p:nvPr/>
        </p:nvSpPr>
        <p:spPr>
          <a:xfrm flipH="1">
            <a:off x="5201467" y="4749800"/>
            <a:ext cx="1921132" cy="0"/>
          </a:xfrm>
          <a:prstGeom prst="line">
            <a:avLst/>
          </a:prstGeom>
          <a:ln w="2921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批准"/>
          <p:cNvSpPr/>
          <p:nvPr/>
        </p:nvSpPr>
        <p:spPr>
          <a:xfrm>
            <a:off x="161565" y="983327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heck tuition fee"/>
          <p:cNvSpPr txBox="1"/>
          <p:nvPr/>
        </p:nvSpPr>
        <p:spPr>
          <a:xfrm>
            <a:off x="1484764" y="1040035"/>
            <a:ext cx="3629711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Check tuition fee </a:t>
            </a:r>
          </a:p>
        </p:txBody>
      </p:sp>
      <p:pic>
        <p:nvPicPr>
          <p:cNvPr id="2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3880" y="1157698"/>
            <a:ext cx="3531832" cy="718420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3" name="批准"/>
          <p:cNvSpPr/>
          <p:nvPr/>
        </p:nvSpPr>
        <p:spPr>
          <a:xfrm>
            <a:off x="598386" y="1020769"/>
            <a:ext cx="635977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4" name="Screen Shot 2018-07-25 at 6.31.30 PM.png" descr="Screen Shot 2018-07-25 at 6.31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60" y="3738710"/>
            <a:ext cx="7023880" cy="3522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t profile image"/>
          <p:cNvSpPr txBox="1"/>
          <p:nvPr/>
        </p:nvSpPr>
        <p:spPr>
          <a:xfrm>
            <a:off x="863368" y="883808"/>
            <a:ext cx="3504820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Set profile image</a:t>
            </a:r>
          </a:p>
        </p:txBody>
      </p:sp>
      <p:sp>
        <p:nvSpPr>
          <p:cNvPr id="207" name="线条"/>
          <p:cNvSpPr/>
          <p:nvPr/>
        </p:nvSpPr>
        <p:spPr>
          <a:xfrm>
            <a:off x="4270923" y="4876800"/>
            <a:ext cx="1172911" cy="0"/>
          </a:xfrm>
          <a:prstGeom prst="line">
            <a:avLst/>
          </a:prstGeom>
          <a:ln w="203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线条"/>
          <p:cNvSpPr/>
          <p:nvPr/>
        </p:nvSpPr>
        <p:spPr>
          <a:xfrm>
            <a:off x="8480729" y="4876800"/>
            <a:ext cx="1172911" cy="0"/>
          </a:xfrm>
          <a:prstGeom prst="line">
            <a:avLst/>
          </a:prstGeom>
          <a:ln w="203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" name="未知.jpg" descr="未知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4898" y="2095334"/>
            <a:ext cx="2781466" cy="556293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文本"/>
          <p:cNvSpPr txBox="1"/>
          <p:nvPr/>
        </p:nvSpPr>
        <p:spPr>
          <a:xfrm>
            <a:off x="7842205" y="3069052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pic>
        <p:nvPicPr>
          <p:cNvPr id="211" name="Screenshot_20180725-181126.jpg" descr="Screenshot_20180725-18112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18006" y="2095334"/>
            <a:ext cx="2781466" cy="556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屏幕快照 2018-07-25 18.14.03.png" descr="屏幕快照 2018-07-25 18.14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5373" y="2114485"/>
            <a:ext cx="3324486" cy="552463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圆角矩形"/>
          <p:cNvSpPr/>
          <p:nvPr/>
        </p:nvSpPr>
        <p:spPr>
          <a:xfrm>
            <a:off x="1499928" y="6235384"/>
            <a:ext cx="2035375" cy="517021"/>
          </a:xfrm>
          <a:prstGeom prst="roundRect">
            <a:avLst>
              <a:gd name="adj" fmla="val 50000"/>
            </a:avLst>
          </a:prstGeom>
          <a:ln w="50800">
            <a:solidFill>
              <a:srgbClr val="E71E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批准"/>
          <p:cNvSpPr/>
          <p:nvPr/>
        </p:nvSpPr>
        <p:spPr>
          <a:xfrm>
            <a:off x="99162" y="864542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99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99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9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99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6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499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2"/>
      <p:bldP build="whole" bldLvl="1" animBg="1" rev="0" advAuto="0" spid="213" grpId="1"/>
      <p:bldP build="whole" bldLvl="1" animBg="1" rev="0" advAuto="0" spid="209" grpId="3"/>
      <p:bldP build="whole" bldLvl="1" animBg="1" rev="0" advAuto="0" spid="208" grpId="4"/>
      <p:bldP build="whole" bldLvl="1" animBg="1" rev="0" advAuto="0" spid="211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uccesses and Challenges"/>
          <p:cNvSpPr txBox="1"/>
          <p:nvPr>
            <p:ph type="title"/>
          </p:nvPr>
        </p:nvSpPr>
        <p:spPr>
          <a:xfrm>
            <a:off x="101989" y="-471251"/>
            <a:ext cx="12544429" cy="2981788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Successes and Challenges</a:t>
            </a:r>
          </a:p>
        </p:txBody>
      </p:sp>
      <p:sp>
        <p:nvSpPr>
          <p:cNvPr id="217" name="Implementation:"/>
          <p:cNvSpPr txBox="1"/>
          <p:nvPr/>
        </p:nvSpPr>
        <p:spPr>
          <a:xfrm>
            <a:off x="674052" y="1704954"/>
            <a:ext cx="3167254" cy="93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Implementation:</a:t>
            </a:r>
          </a:p>
          <a:p>
            <a:pPr/>
            <a:r>
              <a:t> </a:t>
            </a:r>
          </a:p>
        </p:txBody>
      </p:sp>
      <p:sp>
        <p:nvSpPr>
          <p:cNvPr id="218" name="Success:  Time Conflict comparison"/>
          <p:cNvSpPr txBox="1"/>
          <p:nvPr/>
        </p:nvSpPr>
        <p:spPr>
          <a:xfrm>
            <a:off x="2402827" y="2381180"/>
            <a:ext cx="543580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Success:  Time Conflict comparison</a:t>
            </a:r>
          </a:p>
        </p:txBody>
      </p:sp>
      <p:pic>
        <p:nvPicPr>
          <p:cNvPr id="219" name="屏幕快照 2018-07-26 10.45.05.png" descr="屏幕快照 2018-07-26 10.45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03" y="3713363"/>
            <a:ext cx="5339792" cy="381087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线条"/>
          <p:cNvSpPr/>
          <p:nvPr/>
        </p:nvSpPr>
        <p:spPr>
          <a:xfrm flipV="1">
            <a:off x="2926074" y="3713363"/>
            <a:ext cx="3211061" cy="3487600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Time…"/>
          <p:cNvSpPr txBox="1"/>
          <p:nvPr/>
        </p:nvSpPr>
        <p:spPr>
          <a:xfrm>
            <a:off x="5858061" y="3421172"/>
            <a:ext cx="1445363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/>
                </a:solidFill>
              </a:defRPr>
            </a:pPr>
            <a:r>
              <a:t>Time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TimeList</a:t>
            </a:r>
          </a:p>
          <a:p>
            <a:pPr/>
          </a:p>
          <a:p>
            <a:pPr/>
          </a:p>
          <a:p>
            <a:pPr/>
          </a:p>
          <a:p>
            <a: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</a:p>
          <a:p>
            <a: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Time </a:t>
            </a:r>
          </a:p>
        </p:txBody>
      </p:sp>
      <p:sp>
        <p:nvSpPr>
          <p:cNvPr id="222" name="线条"/>
          <p:cNvSpPr/>
          <p:nvPr/>
        </p:nvSpPr>
        <p:spPr>
          <a:xfrm>
            <a:off x="7634489" y="5493201"/>
            <a:ext cx="223826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Time (register a course)"/>
          <p:cNvSpPr txBox="1"/>
          <p:nvPr/>
        </p:nvSpPr>
        <p:spPr>
          <a:xfrm>
            <a:off x="5044687" y="8748551"/>
            <a:ext cx="355640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Time (register a course)</a:t>
            </a:r>
          </a:p>
        </p:txBody>
      </p:sp>
      <p:sp>
        <p:nvSpPr>
          <p:cNvPr id="224" name="线条"/>
          <p:cNvSpPr/>
          <p:nvPr/>
        </p:nvSpPr>
        <p:spPr>
          <a:xfrm flipV="1">
            <a:off x="6580742" y="7775864"/>
            <a:ext cx="1" cy="1036518"/>
          </a:xfrm>
          <a:prstGeom prst="line">
            <a:avLst/>
          </a:prstGeom>
          <a:ln w="1270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线条"/>
          <p:cNvSpPr/>
          <p:nvPr/>
        </p:nvSpPr>
        <p:spPr>
          <a:xfrm>
            <a:off x="6580742" y="3995424"/>
            <a:ext cx="1" cy="1296056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线条"/>
          <p:cNvSpPr/>
          <p:nvPr/>
        </p:nvSpPr>
        <p:spPr>
          <a:xfrm flipV="1">
            <a:off x="6580742" y="5823971"/>
            <a:ext cx="1" cy="1168215"/>
          </a:xfrm>
          <a:prstGeom prst="line">
            <a:avLst/>
          </a:prstGeom>
          <a:ln w="1270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Result list…"/>
          <p:cNvSpPr txBox="1"/>
          <p:nvPr/>
        </p:nvSpPr>
        <p:spPr>
          <a:xfrm>
            <a:off x="9998817" y="5283406"/>
            <a:ext cx="1722121" cy="3775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Result list</a:t>
            </a:r>
          </a:p>
          <a:p>
            <a:pPr/>
          </a:p>
          <a:p>
            <a: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No</a:t>
            </a:r>
          </a:p>
          <a:p>
            <a: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No</a:t>
            </a:r>
          </a:p>
          <a:p>
            <a: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No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Yes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</a:t>
            </a:r>
          </a:p>
        </p:txBody>
      </p:sp>
      <p:sp>
        <p:nvSpPr>
          <p:cNvPr id="228" name="圆角矩形"/>
          <p:cNvSpPr/>
          <p:nvPr/>
        </p:nvSpPr>
        <p:spPr>
          <a:xfrm>
            <a:off x="1098338" y="6861653"/>
            <a:ext cx="1867335" cy="619265"/>
          </a:xfrm>
          <a:prstGeom prst="roundRect">
            <a:avLst>
              <a:gd name="adj" fmla="val 50000"/>
            </a:avLst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Compare"/>
          <p:cNvSpPr txBox="1"/>
          <p:nvPr/>
        </p:nvSpPr>
        <p:spPr>
          <a:xfrm>
            <a:off x="5235354" y="6327806"/>
            <a:ext cx="1228853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pPr/>
            <a:r>
              <a:t>Compare</a:t>
            </a:r>
          </a:p>
        </p:txBody>
      </p:sp>
      <p:sp>
        <p:nvSpPr>
          <p:cNvPr id="230" name="圆角矩形"/>
          <p:cNvSpPr/>
          <p:nvPr/>
        </p:nvSpPr>
        <p:spPr>
          <a:xfrm>
            <a:off x="9616268" y="7046825"/>
            <a:ext cx="2811825" cy="778560"/>
          </a:xfrm>
          <a:prstGeom prst="roundRect">
            <a:avLst>
              <a:gd name="adj" fmla="val 50000"/>
            </a:avLst>
          </a:prstGeom>
          <a:ln w="50800">
            <a:solidFill>
              <a:srgbClr val="E71E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4"/>
      <p:bldP build="whole" bldLvl="1" animBg="1" rev="0" advAuto="0" spid="222" grpId="2"/>
      <p:bldP build="whole" bldLvl="1" animBg="1" rev="0" advAuto="0" spid="224" grpId="3"/>
      <p:bldP build="whole" bldLvl="1" animBg="1" rev="0" advAuto="0" spid="226" grpId="5"/>
      <p:bldP build="whole" bldLvl="1" animBg="1" rev="0" advAuto="0" spid="2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roject Goal"/>
          <p:cNvSpPr txBox="1"/>
          <p:nvPr>
            <p:ph type="title"/>
          </p:nvPr>
        </p:nvSpPr>
        <p:spPr>
          <a:xfrm>
            <a:off x="1180807" y="254000"/>
            <a:ext cx="11099801" cy="2159000"/>
          </a:xfrm>
          <a:prstGeom prst="rect">
            <a:avLst/>
          </a:prstGeom>
        </p:spPr>
        <p:txBody>
          <a:bodyPr/>
          <a:lstStyle/>
          <a:p>
            <a:pPr/>
            <a:r>
              <a:t>Project Goal</a:t>
            </a:r>
          </a:p>
        </p:txBody>
      </p:sp>
      <p:sp>
        <p:nvSpPr>
          <p:cNvPr id="124" name="Create an app that student can register for courses…"/>
          <p:cNvSpPr txBox="1"/>
          <p:nvPr>
            <p:ph type="body" idx="1"/>
          </p:nvPr>
        </p:nvSpPr>
        <p:spPr>
          <a:xfrm>
            <a:off x="952500" y="2603500"/>
            <a:ext cx="11556415" cy="6273800"/>
          </a:xfrm>
          <a:prstGeom prst="rect">
            <a:avLst/>
          </a:prstGeom>
        </p:spPr>
        <p:txBody>
          <a:bodyPr anchor="t"/>
          <a:lstStyle/>
          <a:p>
            <a:pPr>
              <a:defRPr b="1"/>
            </a:pPr>
            <a:r>
              <a:t>Create an app that student can register for courses</a:t>
            </a:r>
          </a:p>
          <a:p>
            <a:pPr>
              <a:defRPr u="sng"/>
            </a:pPr>
            <a:r>
              <a:t>7 user stories in Iteration 1</a:t>
            </a:r>
          </a:p>
          <a:p>
            <a:pPr lvl="1">
              <a:lnSpc>
                <a:spcPct val="50000"/>
              </a:lnSpc>
              <a:defRPr sz="2200"/>
            </a:pPr>
            <a:r>
              <a:t>Login-in/out, </a:t>
            </a:r>
            <a:r>
              <a:rPr>
                <a:solidFill>
                  <a:srgbClr val="FF2600"/>
                </a:solidFill>
              </a:rPr>
              <a:t>check offered courses(Details)</a:t>
            </a:r>
            <a:r>
              <a:t>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register courses</a:t>
            </a:r>
            <a:r>
              <a:t>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time conflict warning</a:t>
            </a:r>
          </a:p>
          <a:p>
            <a:pPr>
              <a:defRPr u="sng"/>
            </a:pPr>
            <a:r>
              <a:t>8 User stories in Iteration 2</a:t>
            </a:r>
          </a:p>
          <a:p>
            <a:pPr lvl="1">
              <a:lnSpc>
                <a:spcPct val="90000"/>
              </a:lnSpc>
              <a:defRPr sz="2200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Professor profile</a:t>
            </a:r>
            <a:r>
              <a:t>, reset password, register new accounts, course searching, view tuition fee,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check spots capacity</a:t>
            </a:r>
          </a:p>
          <a:p>
            <a:pPr>
              <a:lnSpc>
                <a:spcPct val="50000"/>
              </a:lnSpc>
              <a:defRPr u="sng"/>
            </a:pPr>
            <a:r>
              <a:t>5 User stories in Iteration 3</a:t>
            </a:r>
          </a:p>
          <a:p>
            <a:pPr lvl="1">
              <a:defRPr sz="2200"/>
            </a:pPr>
            <a:r>
              <a:rPr>
                <a:solidFill>
                  <a:schemeClr val="accent1"/>
                </a:solidFill>
              </a:rPr>
              <a:t>Email notification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profile-picture changing</a:t>
            </a:r>
            <a:r>
              <a:t>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change available spots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UI Design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registered label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uccesses and Challenges"/>
          <p:cNvSpPr txBox="1"/>
          <p:nvPr>
            <p:ph type="title"/>
          </p:nvPr>
        </p:nvSpPr>
        <p:spPr>
          <a:xfrm>
            <a:off x="230185" y="77869"/>
            <a:ext cx="12544430" cy="2981788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Successes and Challenges</a:t>
            </a:r>
          </a:p>
        </p:txBody>
      </p:sp>
      <p:sp>
        <p:nvSpPr>
          <p:cNvPr id="233" name="Implementation:"/>
          <p:cNvSpPr txBox="1"/>
          <p:nvPr/>
        </p:nvSpPr>
        <p:spPr>
          <a:xfrm>
            <a:off x="887712" y="2702037"/>
            <a:ext cx="3167254" cy="930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Implementation:</a:t>
            </a:r>
          </a:p>
          <a:p>
            <a:pPr/>
            <a:r>
              <a:t> </a:t>
            </a:r>
          </a:p>
        </p:txBody>
      </p:sp>
      <p:sp>
        <p:nvSpPr>
          <p:cNvPr id="234" name="Challenge:  Profile image changing"/>
          <p:cNvSpPr txBox="1"/>
          <p:nvPr/>
        </p:nvSpPr>
        <p:spPr>
          <a:xfrm>
            <a:off x="1567704" y="3816648"/>
            <a:ext cx="533979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Challenge:  Profile image changing </a:t>
            </a:r>
          </a:p>
        </p:txBody>
      </p:sp>
      <p:pic>
        <p:nvPicPr>
          <p:cNvPr id="235" name="Screen Shot 2018-07-24 at 10.21.58 PM.png" descr="Screen Shot 2018-07-24 at 10.21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9380" y="3142393"/>
            <a:ext cx="2818753" cy="5685279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236" name="屏幕快照 2018-07-26 10.55.27.png" descr="屏幕快照 2018-07-26 10.55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110" y="5170513"/>
            <a:ext cx="7107034" cy="213822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线条"/>
          <p:cNvSpPr/>
          <p:nvPr/>
        </p:nvSpPr>
        <p:spPr>
          <a:xfrm flipV="1">
            <a:off x="6794994" y="4549869"/>
            <a:ext cx="2525748" cy="2525747"/>
          </a:xfrm>
          <a:prstGeom prst="line">
            <a:avLst/>
          </a:pr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圆角矩形"/>
          <p:cNvSpPr/>
          <p:nvPr/>
        </p:nvSpPr>
        <p:spPr>
          <a:xfrm>
            <a:off x="1126826" y="6918629"/>
            <a:ext cx="5669602" cy="619265"/>
          </a:xfrm>
          <a:prstGeom prst="roundRect">
            <a:avLst>
              <a:gd name="adj" fmla="val 50000"/>
            </a:avLst>
          </a:prstGeom>
          <a:ln w="50800">
            <a:solidFill>
              <a:srgbClr val="E71E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uccesses and Challenges"/>
          <p:cNvSpPr txBox="1"/>
          <p:nvPr>
            <p:ph type="title" idx="4294967295"/>
          </p:nvPr>
        </p:nvSpPr>
        <p:spPr>
          <a:xfrm>
            <a:off x="230185" y="77869"/>
            <a:ext cx="12544430" cy="2981788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Successes and Challenges</a:t>
            </a:r>
          </a:p>
        </p:txBody>
      </p:sp>
      <p:sp>
        <p:nvSpPr>
          <p:cNvPr id="241" name="Software process:"/>
          <p:cNvSpPr txBox="1"/>
          <p:nvPr/>
        </p:nvSpPr>
        <p:spPr>
          <a:xfrm>
            <a:off x="898768" y="3113917"/>
            <a:ext cx="3515488" cy="930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Software process:</a:t>
            </a:r>
          </a:p>
          <a:p>
            <a:pPr/>
            <a:r>
              <a:t> </a:t>
            </a:r>
          </a:p>
        </p:txBody>
      </p:sp>
      <p:sp>
        <p:nvSpPr>
          <p:cNvPr id="242" name="Challenge：Lost a group member"/>
          <p:cNvSpPr txBox="1"/>
          <p:nvPr/>
        </p:nvSpPr>
        <p:spPr>
          <a:xfrm>
            <a:off x="4001668" y="4616450"/>
            <a:ext cx="500146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Challenge：Lost a group member</a:t>
            </a:r>
          </a:p>
        </p:txBody>
      </p:sp>
      <p:sp>
        <p:nvSpPr>
          <p:cNvPr id="243" name="Success:  Finished all Functionality"/>
          <p:cNvSpPr txBox="1"/>
          <p:nvPr/>
        </p:nvSpPr>
        <p:spPr>
          <a:xfrm>
            <a:off x="3991637" y="5995985"/>
            <a:ext cx="52779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Success:  Finished all Functionality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Any questions?"/>
          <p:cNvSpPr txBox="1"/>
          <p:nvPr>
            <p:ph type="title"/>
          </p:nvPr>
        </p:nvSpPr>
        <p:spPr>
          <a:xfrm>
            <a:off x="1811273" y="1559248"/>
            <a:ext cx="10464801" cy="3302001"/>
          </a:xfrm>
          <a:prstGeom prst="rect">
            <a:avLst/>
          </a:prstGeom>
        </p:spPr>
        <p:txBody>
          <a:bodyPr/>
          <a:lstStyle/>
          <a:p>
            <a:pPr algn="l" defTabSz="502412">
              <a:defRPr sz="6880"/>
            </a:pPr>
          </a:p>
          <a:p>
            <a:pPr algn="l" defTabSz="502412">
              <a:defRPr sz="6880"/>
            </a:pPr>
          </a:p>
          <a:p>
            <a:pPr algn="l" defTabSz="502412">
              <a:defRPr sz="6880"/>
            </a:pPr>
            <a:r>
              <a:t>Any questions?</a:t>
            </a:r>
          </a:p>
        </p:txBody>
      </p:sp>
      <p:pic>
        <p:nvPicPr>
          <p:cNvPr id="246" name="Screen Shot 2018-07-24 at 10.08.23 PM.png" descr="Screen Shot 2018-07-24 at 10.08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298" y="1344134"/>
            <a:ext cx="3503276" cy="7065332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ign-in and Register account"/>
          <p:cNvSpPr txBox="1"/>
          <p:nvPr>
            <p:ph type="title"/>
          </p:nvPr>
        </p:nvSpPr>
        <p:spPr>
          <a:xfrm>
            <a:off x="378391" y="635000"/>
            <a:ext cx="5334001" cy="3987800"/>
          </a:xfrm>
          <a:prstGeom prst="rect">
            <a:avLst/>
          </a:prstGeom>
        </p:spPr>
        <p:txBody>
          <a:bodyPr anchor="t"/>
          <a:lstStyle/>
          <a:p>
            <a:pPr/>
            <a:r>
              <a:t>Sign-in and Register account</a:t>
            </a:r>
          </a:p>
        </p:txBody>
      </p:sp>
      <p:sp>
        <p:nvSpPr>
          <p:cNvPr id="127" name="正文"/>
          <p:cNvSpPr txBox="1"/>
          <p:nvPr>
            <p:ph type="body" sz="quarter" idx="1"/>
          </p:nvPr>
        </p:nvSpPr>
        <p:spPr>
          <a:xfrm>
            <a:off x="952500" y="4237656"/>
            <a:ext cx="5334000" cy="4114801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50000"/>
              <a:buBlip>
                <a:blip r:embed="rId2"/>
              </a:buBlip>
            </a:pPr>
          </a:p>
          <a:p>
            <a:pPr marL="513953" indent="-513953" algn="l">
              <a:buSzPct val="50000"/>
              <a:buBlip>
                <a:blip r:embed="rId2"/>
              </a:buBlip>
            </a:pPr>
          </a:p>
        </p:txBody>
      </p:sp>
      <p:pic>
        <p:nvPicPr>
          <p:cNvPr id="128" name="Screen Shot 2018-07-24 at 10.08.23 PM.png" descr="Screen Shot 2018-07-24 at 10.08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7307" y="933450"/>
            <a:ext cx="3784601" cy="763270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29" name="Screen Shot 2018-07-24 at 10.19.15 PM.png" descr="Screen Shot 2018-07-24 at 10.19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3552" y="4011054"/>
            <a:ext cx="6712281" cy="386908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批准"/>
          <p:cNvSpPr/>
          <p:nvPr/>
        </p:nvSpPr>
        <p:spPr>
          <a:xfrm>
            <a:off x="226162" y="847072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heck course detail"/>
          <p:cNvSpPr txBox="1"/>
          <p:nvPr/>
        </p:nvSpPr>
        <p:spPr>
          <a:xfrm>
            <a:off x="3181870" y="4397796"/>
            <a:ext cx="6641060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Check course detail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heck available courses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Check available courses information  </a:t>
            </a:r>
          </a:p>
        </p:txBody>
      </p:sp>
      <p:sp>
        <p:nvSpPr>
          <p:cNvPr id="135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Screen Shot 2018-07-24 at 10.30.40 PM.png" descr="Screen Shot 2018-07-24 at 10.30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56" y="4375766"/>
            <a:ext cx="5943758" cy="428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reen Shot 2018-07-24 at 10.21.58 PM.png" descr="Screen Shot 2018-07-24 at 10.21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3412" y="1618281"/>
            <a:ext cx="2818752" cy="568528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8" name="批准"/>
          <p:cNvSpPr/>
          <p:nvPr/>
        </p:nvSpPr>
        <p:spPr>
          <a:xfrm>
            <a:off x="213681" y="809631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9" name="圆角矩形"/>
          <p:cNvSpPr/>
          <p:nvPr/>
        </p:nvSpPr>
        <p:spPr>
          <a:xfrm>
            <a:off x="7510239" y="3474632"/>
            <a:ext cx="1272585" cy="517020"/>
          </a:xfrm>
          <a:prstGeom prst="roundRect">
            <a:avLst>
              <a:gd name="adj" fmla="val 50000"/>
            </a:avLst>
          </a:prstGeom>
          <a:ln w="50800">
            <a:solidFill>
              <a:srgbClr val="E71E1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0" name="ofc.png" descr="of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7827" y="1594394"/>
            <a:ext cx="2818752" cy="5733054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9" grpId="1"/>
      <p:bldP build="whole" bldLvl="1" animBg="1" rev="0" advAuto="0" spid="140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heck available courses information"/>
          <p:cNvSpPr txBox="1"/>
          <p:nvPr>
            <p:ph type="title"/>
          </p:nvPr>
        </p:nvSpPr>
        <p:spPr>
          <a:xfrm>
            <a:off x="952500" y="472752"/>
            <a:ext cx="5334000" cy="3987801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Check available courses information</a:t>
            </a:r>
          </a:p>
        </p:txBody>
      </p:sp>
      <p:sp>
        <p:nvSpPr>
          <p:cNvPr id="143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cif.png" descr="ci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8217" y="1253716"/>
            <a:ext cx="3313832" cy="6717530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5" name="Screen Shot 2018-07-24 at 10.30.40 PM.png" descr="Screen Shot 2018-07-24 at 10.30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621" y="4338324"/>
            <a:ext cx="5943758" cy="428252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批准"/>
          <p:cNvSpPr/>
          <p:nvPr/>
        </p:nvSpPr>
        <p:spPr>
          <a:xfrm>
            <a:off x="226162" y="697305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heck enrol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Check enrolment</a:t>
            </a:r>
          </a:p>
        </p:txBody>
      </p:sp>
      <p:sp>
        <p:nvSpPr>
          <p:cNvPr id="149" name="批准"/>
          <p:cNvSpPr/>
          <p:nvPr/>
        </p:nvSpPr>
        <p:spPr>
          <a:xfrm>
            <a:off x="163759" y="847073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0" name="Screen Shot 2018-07-24 at 11.15.48 PM.png" descr="Screen Shot 2018-07-24 at 11.1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835" y="4283824"/>
            <a:ext cx="71120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erol.png" descr="ero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6783" y="587064"/>
            <a:ext cx="3670301" cy="7531101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2" name="箭头 11"/>
          <p:cNvSpPr/>
          <p:nvPr/>
        </p:nvSpPr>
        <p:spPr>
          <a:xfrm>
            <a:off x="7659511" y="4827964"/>
            <a:ext cx="986110" cy="742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heck professor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Check professor information</a:t>
            </a:r>
          </a:p>
        </p:txBody>
      </p:sp>
      <p:pic>
        <p:nvPicPr>
          <p:cNvPr id="155" name="Screen Shot 2018-07-24 at 10.55.26 PM.png" descr="Screen Shot 2018-07-24 at 10.55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832" y="4282878"/>
            <a:ext cx="5849954" cy="325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8-07-24 at 10.23.23 PM.png" descr="Screen Shot 2018-07-24 at 10.23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21500" y="1632341"/>
            <a:ext cx="3195873" cy="648891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57" name="cif.png" descr="ci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5828" y="1637116"/>
            <a:ext cx="3196344" cy="647936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8" name="线条"/>
          <p:cNvSpPr/>
          <p:nvPr/>
        </p:nvSpPr>
        <p:spPr>
          <a:xfrm>
            <a:off x="5476643" y="3879862"/>
            <a:ext cx="3195873" cy="1"/>
          </a:xfrm>
          <a:prstGeom prst="line">
            <a:avLst/>
          </a:prstGeom>
          <a:ln w="635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批准"/>
          <p:cNvSpPr/>
          <p:nvPr/>
        </p:nvSpPr>
        <p:spPr>
          <a:xfrm>
            <a:off x="163759" y="834592"/>
            <a:ext cx="635976" cy="63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000" fill="hold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fill="hold" autoRev="1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2"/>
      <p:bldP build="whole" bldLvl="1" animBg="1" rev="0" advAuto="0" spid="15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heck course schedule"/>
          <p:cNvSpPr txBox="1"/>
          <p:nvPr/>
        </p:nvSpPr>
        <p:spPr>
          <a:xfrm>
            <a:off x="2603398" y="4397796"/>
            <a:ext cx="7798004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Check course schedule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